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5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6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影像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影像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6" cy="7322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889000" indent="-444500" algn="ctr">
              <a:spcBef>
                <a:spcPts val="0"/>
              </a:spcBef>
              <a:defRPr sz="3200" i="1"/>
            </a:lvl2pPr>
            <a:lvl3pPr marL="1333500" indent="-444500" algn="ctr">
              <a:spcBef>
                <a:spcPts val="0"/>
              </a:spcBef>
              <a:defRPr sz="3200" i="1"/>
            </a:lvl3pPr>
            <a:lvl4pPr marL="1778000" indent="-444500" algn="ctr">
              <a:spcBef>
                <a:spcPts val="0"/>
              </a:spcBef>
              <a:defRPr sz="3200" i="1"/>
            </a:lvl4pPr>
            <a:lvl5pPr marL="2222500" indent="-444500" algn="ctr">
              <a:spcBef>
                <a:spcPts val="0"/>
              </a:spcBef>
              <a:defRPr sz="3200" i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「在此輸入名言語錄。」"/>
          <p:cNvSpPr txBox="1">
            <a:spLocks noGrp="1"/>
          </p:cNvSpPr>
          <p:nvPr>
            <p:ph type="body" sz="quarter" idx="13"/>
          </p:nvPr>
        </p:nvSpPr>
        <p:spPr>
          <a:xfrm>
            <a:off x="4833937" y="5929312"/>
            <a:ext cx="14716126" cy="100012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4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13255625" y="3962399"/>
            <a:ext cx="7162800" cy="9753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937162" y="4228158"/>
            <a:ext cx="18675928" cy="476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5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 Medium"/>
              </a:rPr>
              <a:t>透過購物</a:t>
            </a:r>
            <a:r>
              <a:rPr kumimoji="0" lang="zh-TW" altLang="en-US" sz="15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 Medium"/>
              </a:rPr>
              <a:t>年金</a:t>
            </a:r>
            <a:r>
              <a:rPr kumimoji="0" lang="en-US" altLang="zh-TW" sz="15000" b="1" i="0" u="none" strike="noStrike" cap="none" spc="0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 Medium"/>
              </a:rPr>
              <a:t>TM</a:t>
            </a:r>
            <a:endParaRPr kumimoji="0" lang="en-US" altLang="zh-TW" sz="15000" b="1" i="0" u="none" strike="noStrike" cap="none" spc="0" normalizeH="0" baseline="3000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 Medium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5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 Medium"/>
              </a:rPr>
              <a:t>執行零售</a:t>
            </a:r>
            <a:endParaRPr kumimoji="0" lang="zh-TW" altLang="en-US" sz="1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8773358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一對一行銷"/>
          <p:cNvGrpSpPr/>
          <p:nvPr/>
        </p:nvGrpSpPr>
        <p:grpSpPr>
          <a:xfrm>
            <a:off x="324467" y="3527540"/>
            <a:ext cx="6819949" cy="5969916"/>
            <a:chOff x="0" y="-1"/>
            <a:chExt cx="5782139" cy="5427333"/>
          </a:xfrm>
        </p:grpSpPr>
        <p:sp>
          <p:nvSpPr>
            <p:cNvPr id="186" name="矩形"/>
            <p:cNvSpPr/>
            <p:nvPr/>
          </p:nvSpPr>
          <p:spPr>
            <a:xfrm>
              <a:off x="0" y="-1"/>
              <a:ext cx="5782139" cy="5427333"/>
            </a:xfrm>
            <a:prstGeom prst="rect">
              <a:avLst/>
            </a:prstGeom>
            <a:solidFill>
              <a:srgbClr val="44A2A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7" name="一對一行銷"/>
            <p:cNvSpPr txBox="1"/>
            <p:nvPr/>
          </p:nvSpPr>
          <p:spPr>
            <a:xfrm>
              <a:off x="0" y="1196292"/>
              <a:ext cx="5782139" cy="1344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9600" dirty="0" err="1"/>
                <a:t>一對一行銷</a:t>
              </a:r>
              <a:endParaRPr sz="9600" dirty="0"/>
            </a:p>
          </p:txBody>
        </p:sp>
      </p:grpSp>
      <p:sp>
        <p:nvSpPr>
          <p:cNvPr id="189" name="步驟四 /…"/>
          <p:cNvSpPr txBox="1"/>
          <p:nvPr/>
        </p:nvSpPr>
        <p:spPr>
          <a:xfrm>
            <a:off x="1898590" y="6729837"/>
            <a:ext cx="3837588" cy="236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5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7200" dirty="0" err="1"/>
              <a:t>步驟四</a:t>
            </a:r>
            <a:r>
              <a:rPr sz="7200" dirty="0"/>
              <a:t> </a:t>
            </a:r>
            <a:r>
              <a:rPr sz="7200" dirty="0" smtClean="0"/>
              <a:t>/</a:t>
            </a:r>
            <a:endParaRPr lang="en-US" sz="7200" dirty="0" smtClean="0"/>
          </a:p>
          <a:p>
            <a:r>
              <a:rPr sz="7200" dirty="0" err="1" smtClean="0"/>
              <a:t>媒合需求</a:t>
            </a:r>
            <a:endParaRPr sz="7200" dirty="0"/>
          </a:p>
        </p:txBody>
      </p:sp>
      <p:pic>
        <p:nvPicPr>
          <p:cNvPr id="190" name="IMG_4089.jpg" descr="IMG_40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3952" y="9001106"/>
            <a:ext cx="4226534" cy="422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4862.jpg" descr="IMG_486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3952" y="4571981"/>
            <a:ext cx="4226534" cy="422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5959.JPG" descr="IMG_595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93139" y="142856"/>
            <a:ext cx="3539722" cy="422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5963.JPG" descr="IMG_596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58581" y="2091719"/>
            <a:ext cx="6346139" cy="846151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用真實的故事  引導出更多故事"/>
          <p:cNvSpPr txBox="1"/>
          <p:nvPr/>
        </p:nvSpPr>
        <p:spPr>
          <a:xfrm>
            <a:off x="5935045" y="11140165"/>
            <a:ext cx="9121086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8000" dirty="0" err="1"/>
              <a:t>碰面</a:t>
            </a:r>
            <a:r>
              <a:rPr sz="8000" dirty="0"/>
              <a:t> </a:t>
            </a:r>
            <a:r>
              <a:rPr sz="8000" dirty="0" err="1"/>
              <a:t>詢問</a:t>
            </a:r>
            <a:r>
              <a:rPr sz="8000" dirty="0"/>
              <a:t> </a:t>
            </a:r>
            <a:r>
              <a:rPr sz="8000" dirty="0" err="1"/>
              <a:t>紀錄</a:t>
            </a:r>
            <a:r>
              <a:rPr sz="8000" dirty="0"/>
              <a:t> </a:t>
            </a:r>
            <a:r>
              <a:rPr sz="8000" dirty="0" err="1"/>
              <a:t>體驗</a:t>
            </a:r>
            <a:endParaRPr sz="8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一對一行銷"/>
          <p:cNvGrpSpPr/>
          <p:nvPr/>
        </p:nvGrpSpPr>
        <p:grpSpPr>
          <a:xfrm>
            <a:off x="1357323" y="4563230"/>
            <a:ext cx="6991788" cy="6408395"/>
            <a:chOff x="0" y="-1"/>
            <a:chExt cx="5782139" cy="5427333"/>
          </a:xfrm>
        </p:grpSpPr>
        <p:sp>
          <p:nvSpPr>
            <p:cNvPr id="196" name="矩形"/>
            <p:cNvSpPr/>
            <p:nvPr/>
          </p:nvSpPr>
          <p:spPr>
            <a:xfrm>
              <a:off x="0" y="-1"/>
              <a:ext cx="5782139" cy="5427333"/>
            </a:xfrm>
            <a:prstGeom prst="rect">
              <a:avLst/>
            </a:prstGeom>
            <a:solidFill>
              <a:srgbClr val="44A2A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一對一行銷"/>
            <p:cNvSpPr txBox="1"/>
            <p:nvPr/>
          </p:nvSpPr>
          <p:spPr>
            <a:xfrm>
              <a:off x="0" y="1179621"/>
              <a:ext cx="5782139" cy="1344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9600" dirty="0" err="1"/>
                <a:t>一對一行銷</a:t>
              </a:r>
              <a:endParaRPr sz="9600" dirty="0"/>
            </a:p>
          </p:txBody>
        </p:sp>
      </p:grpSp>
      <p:sp>
        <p:nvSpPr>
          <p:cNvPr id="199" name="步驟五 /…"/>
          <p:cNvSpPr txBox="1"/>
          <p:nvPr/>
        </p:nvSpPr>
        <p:spPr>
          <a:xfrm>
            <a:off x="2011092" y="8178783"/>
            <a:ext cx="5684248" cy="236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5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7200" dirty="0" err="1"/>
              <a:t>步驟五</a:t>
            </a:r>
            <a:r>
              <a:rPr sz="7200" dirty="0"/>
              <a:t> </a:t>
            </a:r>
            <a:r>
              <a:rPr sz="7200" dirty="0" smtClean="0"/>
              <a:t>/</a:t>
            </a:r>
            <a:endParaRPr lang="en-US" sz="7200" dirty="0" smtClean="0"/>
          </a:p>
          <a:p>
            <a:r>
              <a:rPr sz="7200" dirty="0" err="1" smtClean="0"/>
              <a:t>跟進維繫關係</a:t>
            </a:r>
            <a:endParaRPr sz="7200" dirty="0"/>
          </a:p>
        </p:txBody>
      </p:sp>
      <p:sp>
        <p:nvSpPr>
          <p:cNvPr id="200" name="讓產品在朋友生活中…"/>
          <p:cNvSpPr txBox="1"/>
          <p:nvPr/>
        </p:nvSpPr>
        <p:spPr>
          <a:xfrm>
            <a:off x="1218778" y="365425"/>
            <a:ext cx="9377566" cy="383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讓產品在朋友生活中</a:t>
            </a:r>
            <a:endParaRPr sz="8000" dirty="0"/>
          </a:p>
          <a:p>
            <a: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被養成習慣</a:t>
            </a:r>
            <a:endParaRPr sz="8000" dirty="0"/>
          </a:p>
          <a:p>
            <a: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變成一種生活模式</a:t>
            </a:r>
            <a:endParaRPr sz="8000" dirty="0"/>
          </a:p>
        </p:txBody>
      </p:sp>
      <p:pic>
        <p:nvPicPr>
          <p:cNvPr id="20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t="12932" b="8332"/>
          <a:stretch>
            <a:fillRect/>
          </a:stretch>
        </p:blipFill>
        <p:spPr>
          <a:xfrm>
            <a:off x="11785269" y="709122"/>
            <a:ext cx="4629334" cy="647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7145.jpg" descr="IMG_714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5269" y="7235966"/>
            <a:ext cx="4640996" cy="5098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5870.JPG" descr="IMG_5870.JPG"/>
          <p:cNvPicPr>
            <a:picLocks noChangeAspect="1"/>
          </p:cNvPicPr>
          <p:nvPr/>
        </p:nvPicPr>
        <p:blipFill>
          <a:blip r:embed="rId4">
            <a:extLst/>
          </a:blip>
          <a:srcRect t="9429"/>
          <a:stretch>
            <a:fillRect/>
          </a:stretch>
        </p:blipFill>
        <p:spPr>
          <a:xfrm>
            <a:off x="16732197" y="6084142"/>
            <a:ext cx="3748974" cy="4527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6788.JPG" descr="IMG_678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5624" y="1552186"/>
            <a:ext cx="5614141" cy="4210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5966.JPG" descr="IMG_59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537" y="3994488"/>
            <a:ext cx="5430776" cy="362051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網路百貨營業額來源"/>
          <p:cNvSpPr txBox="1"/>
          <p:nvPr/>
        </p:nvSpPr>
        <p:spPr>
          <a:xfrm>
            <a:off x="10020457" y="7629637"/>
            <a:ext cx="4376197" cy="217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 algn="ctr"/>
            <a:r>
              <a:rPr sz="6600" dirty="0" err="1" smtClean="0"/>
              <a:t>網路百貨</a:t>
            </a:r>
            <a:endParaRPr lang="en-US" sz="6600" dirty="0" smtClean="0"/>
          </a:p>
          <a:p>
            <a:r>
              <a:rPr sz="6600" dirty="0" err="1" smtClean="0"/>
              <a:t>營業額來源</a:t>
            </a:r>
            <a:endParaRPr sz="6600" dirty="0"/>
          </a:p>
        </p:txBody>
      </p:sp>
      <p:grpSp>
        <p:nvGrpSpPr>
          <p:cNvPr id="211" name="家人"/>
          <p:cNvGrpSpPr/>
          <p:nvPr/>
        </p:nvGrpSpPr>
        <p:grpSpPr>
          <a:xfrm>
            <a:off x="16958153" y="5400676"/>
            <a:ext cx="3030623" cy="2961743"/>
            <a:chOff x="0" y="0"/>
            <a:chExt cx="2321721" cy="2321721"/>
          </a:xfrm>
        </p:grpSpPr>
        <p:sp>
          <p:nvSpPr>
            <p:cNvPr id="209" name="圓角矩形"/>
            <p:cNvSpPr/>
            <p:nvPr/>
          </p:nvSpPr>
          <p:spPr>
            <a:xfrm>
              <a:off x="0" y="0"/>
              <a:ext cx="2321721" cy="2321721"/>
            </a:xfrm>
            <a:prstGeom prst="roundRect">
              <a:avLst>
                <a:gd name="adj" fmla="val 11538"/>
              </a:avLst>
            </a:prstGeom>
            <a:solidFill>
              <a:srgbClr val="72A7E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6600"/>
            </a:p>
          </p:txBody>
        </p:sp>
        <p:sp>
          <p:nvSpPr>
            <p:cNvPr id="210" name="家人"/>
            <p:cNvSpPr txBox="1"/>
            <p:nvPr/>
          </p:nvSpPr>
          <p:spPr>
            <a:xfrm>
              <a:off x="78458" y="573527"/>
              <a:ext cx="2164804" cy="1174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800" dirty="0" err="1"/>
                <a:t>家人</a:t>
              </a:r>
              <a:endParaRPr sz="8800" dirty="0"/>
            </a:p>
          </p:txBody>
        </p:sp>
      </p:grpSp>
      <p:grpSp>
        <p:nvGrpSpPr>
          <p:cNvPr id="214" name="親朋好友"/>
          <p:cNvGrpSpPr/>
          <p:nvPr/>
        </p:nvGrpSpPr>
        <p:grpSpPr>
          <a:xfrm>
            <a:off x="14500097" y="9967124"/>
            <a:ext cx="3030623" cy="2961743"/>
            <a:chOff x="0" y="0"/>
            <a:chExt cx="2321721" cy="2321721"/>
          </a:xfrm>
        </p:grpSpPr>
        <p:sp>
          <p:nvSpPr>
            <p:cNvPr id="212" name="圓角矩形"/>
            <p:cNvSpPr/>
            <p:nvPr/>
          </p:nvSpPr>
          <p:spPr>
            <a:xfrm>
              <a:off x="0" y="0"/>
              <a:ext cx="2321721" cy="2321721"/>
            </a:xfrm>
            <a:prstGeom prst="roundRect">
              <a:avLst>
                <a:gd name="adj" fmla="val 11538"/>
              </a:avLst>
            </a:prstGeom>
            <a:solidFill>
              <a:srgbClr val="C69B6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6600"/>
            </a:p>
          </p:txBody>
        </p:sp>
        <p:sp>
          <p:nvSpPr>
            <p:cNvPr id="213" name="親朋…"/>
            <p:cNvSpPr txBox="1"/>
            <p:nvPr/>
          </p:nvSpPr>
          <p:spPr>
            <a:xfrm>
              <a:off x="78458" y="42740"/>
              <a:ext cx="2164804" cy="2236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800" dirty="0" err="1"/>
                <a:t>親朋</a:t>
              </a:r>
              <a:endParaRPr sz="8800" dirty="0"/>
            </a:p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800" dirty="0" err="1"/>
                <a:t>好友</a:t>
              </a:r>
              <a:endParaRPr sz="8800" dirty="0"/>
            </a:p>
          </p:txBody>
        </p:sp>
      </p:grpSp>
      <p:grpSp>
        <p:nvGrpSpPr>
          <p:cNvPr id="217" name="回購顧客"/>
          <p:cNvGrpSpPr/>
          <p:nvPr/>
        </p:nvGrpSpPr>
        <p:grpSpPr>
          <a:xfrm>
            <a:off x="7201442" y="9967124"/>
            <a:ext cx="3030622" cy="2961743"/>
            <a:chOff x="0" y="0"/>
            <a:chExt cx="2321719" cy="2321721"/>
          </a:xfrm>
        </p:grpSpPr>
        <p:sp>
          <p:nvSpPr>
            <p:cNvPr id="215" name="圓角矩形"/>
            <p:cNvSpPr/>
            <p:nvPr/>
          </p:nvSpPr>
          <p:spPr>
            <a:xfrm>
              <a:off x="0" y="0"/>
              <a:ext cx="2321719" cy="2321721"/>
            </a:xfrm>
            <a:prstGeom prst="roundRect">
              <a:avLst>
                <a:gd name="adj" fmla="val 11538"/>
              </a:avLst>
            </a:prstGeom>
            <a:solidFill>
              <a:srgbClr val="55715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6600"/>
            </a:p>
          </p:txBody>
        </p:sp>
        <p:sp>
          <p:nvSpPr>
            <p:cNvPr id="216" name="回購…"/>
            <p:cNvSpPr txBox="1"/>
            <p:nvPr/>
          </p:nvSpPr>
          <p:spPr>
            <a:xfrm>
              <a:off x="78458" y="42740"/>
              <a:ext cx="2164802" cy="2236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800" dirty="0" err="1"/>
                <a:t>回購</a:t>
              </a:r>
              <a:endParaRPr sz="8800" dirty="0"/>
            </a:p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800" dirty="0" err="1"/>
                <a:t>顧客</a:t>
              </a:r>
              <a:endParaRPr sz="8800" dirty="0"/>
            </a:p>
          </p:txBody>
        </p:sp>
      </p:grpSp>
      <p:sp>
        <p:nvSpPr>
          <p:cNvPr id="218" name="三角形"/>
          <p:cNvSpPr/>
          <p:nvPr/>
        </p:nvSpPr>
        <p:spPr>
          <a:xfrm rot="10800000" flipH="1">
            <a:off x="9459372" y="3639193"/>
            <a:ext cx="4170585" cy="2007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6363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21" name="活動"/>
          <p:cNvGrpSpPr/>
          <p:nvPr/>
        </p:nvGrpSpPr>
        <p:grpSpPr>
          <a:xfrm>
            <a:off x="7201442" y="1117750"/>
            <a:ext cx="3030623" cy="2961744"/>
            <a:chOff x="0" y="0"/>
            <a:chExt cx="2321721" cy="2321721"/>
          </a:xfrm>
        </p:grpSpPr>
        <p:sp>
          <p:nvSpPr>
            <p:cNvPr id="219" name="圓角矩形"/>
            <p:cNvSpPr/>
            <p:nvPr/>
          </p:nvSpPr>
          <p:spPr>
            <a:xfrm>
              <a:off x="0" y="0"/>
              <a:ext cx="2321721" cy="2321721"/>
            </a:xfrm>
            <a:prstGeom prst="roundRect">
              <a:avLst>
                <a:gd name="adj" fmla="val 11538"/>
              </a:avLst>
            </a:prstGeom>
            <a:solidFill>
              <a:srgbClr val="F1A33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6600"/>
            </a:p>
          </p:txBody>
        </p:sp>
        <p:sp>
          <p:nvSpPr>
            <p:cNvPr id="220" name="活動"/>
            <p:cNvSpPr txBox="1"/>
            <p:nvPr/>
          </p:nvSpPr>
          <p:spPr>
            <a:xfrm>
              <a:off x="78458" y="573528"/>
              <a:ext cx="2164804" cy="1174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800" dirty="0" err="1"/>
                <a:t>活動</a:t>
              </a:r>
              <a:endParaRPr sz="8800" dirty="0"/>
            </a:p>
          </p:txBody>
        </p:sp>
      </p:grpSp>
      <p:grpSp>
        <p:nvGrpSpPr>
          <p:cNvPr id="224" name="新顧客"/>
          <p:cNvGrpSpPr/>
          <p:nvPr/>
        </p:nvGrpSpPr>
        <p:grpSpPr>
          <a:xfrm>
            <a:off x="4486276" y="5400676"/>
            <a:ext cx="3030623" cy="2961743"/>
            <a:chOff x="0" y="0"/>
            <a:chExt cx="2321721" cy="2321721"/>
          </a:xfrm>
        </p:grpSpPr>
        <p:sp>
          <p:nvSpPr>
            <p:cNvPr id="222" name="圓角矩形"/>
            <p:cNvSpPr/>
            <p:nvPr/>
          </p:nvSpPr>
          <p:spPr>
            <a:xfrm>
              <a:off x="0" y="0"/>
              <a:ext cx="2321721" cy="2321721"/>
            </a:xfrm>
            <a:prstGeom prst="roundRect">
              <a:avLst>
                <a:gd name="adj" fmla="val 11538"/>
              </a:avLst>
            </a:prstGeom>
            <a:solidFill>
              <a:srgbClr val="948BC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6600"/>
            </a:p>
          </p:txBody>
        </p:sp>
        <p:sp>
          <p:nvSpPr>
            <p:cNvPr id="223" name="新顧客"/>
            <p:cNvSpPr txBox="1"/>
            <p:nvPr/>
          </p:nvSpPr>
          <p:spPr>
            <a:xfrm>
              <a:off x="78458" y="42740"/>
              <a:ext cx="2164804" cy="2236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800" dirty="0" smtClean="0"/>
                <a:t>新</a:t>
              </a:r>
              <a:endParaRPr lang="en-US" sz="8800" dirty="0" smtClean="0"/>
            </a:p>
            <a:p>
              <a:r>
                <a:rPr sz="8800" dirty="0" err="1" smtClean="0"/>
                <a:t>顧客</a:t>
              </a:r>
              <a:endParaRPr sz="8800" dirty="0"/>
            </a:p>
          </p:txBody>
        </p:sp>
      </p:grpSp>
      <p:sp>
        <p:nvSpPr>
          <p:cNvPr id="225" name="三角形"/>
          <p:cNvSpPr/>
          <p:nvPr/>
        </p:nvSpPr>
        <p:spPr>
          <a:xfrm rot="10770000">
            <a:off x="10889161" y="3684715"/>
            <a:ext cx="4094980" cy="2060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6363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28" name="自用"/>
          <p:cNvGrpSpPr/>
          <p:nvPr/>
        </p:nvGrpSpPr>
        <p:grpSpPr>
          <a:xfrm>
            <a:off x="14500096" y="1117750"/>
            <a:ext cx="3030622" cy="2961744"/>
            <a:chOff x="0" y="0"/>
            <a:chExt cx="2321719" cy="2321721"/>
          </a:xfrm>
        </p:grpSpPr>
        <p:sp>
          <p:nvSpPr>
            <p:cNvPr id="226" name="圓角矩形"/>
            <p:cNvSpPr/>
            <p:nvPr/>
          </p:nvSpPr>
          <p:spPr>
            <a:xfrm>
              <a:off x="0" y="0"/>
              <a:ext cx="2321719" cy="2321721"/>
            </a:xfrm>
            <a:prstGeom prst="roundRect">
              <a:avLst>
                <a:gd name="adj" fmla="val 11538"/>
              </a:avLst>
            </a:prstGeom>
            <a:solidFill>
              <a:srgbClr val="D1827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6600"/>
            </a:p>
          </p:txBody>
        </p:sp>
        <p:sp>
          <p:nvSpPr>
            <p:cNvPr id="227" name="自用"/>
            <p:cNvSpPr txBox="1"/>
            <p:nvPr/>
          </p:nvSpPr>
          <p:spPr>
            <a:xfrm>
              <a:off x="78458" y="573528"/>
              <a:ext cx="2164802" cy="1174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800" dirty="0" err="1"/>
                <a:t>自用</a:t>
              </a:r>
              <a:endParaRPr sz="8800" dirty="0"/>
            </a:p>
          </p:txBody>
        </p:sp>
      </p:grpSp>
      <p:grpSp>
        <p:nvGrpSpPr>
          <p:cNvPr id="231" name="RETAIL"/>
          <p:cNvGrpSpPr/>
          <p:nvPr/>
        </p:nvGrpSpPr>
        <p:grpSpPr>
          <a:xfrm>
            <a:off x="8772526" y="4362274"/>
            <a:ext cx="6908272" cy="6267626"/>
            <a:chOff x="0" y="0"/>
            <a:chExt cx="5419347" cy="5335664"/>
          </a:xfrm>
        </p:grpSpPr>
        <p:sp>
          <p:nvSpPr>
            <p:cNvPr id="229" name="形狀"/>
            <p:cNvSpPr/>
            <p:nvPr/>
          </p:nvSpPr>
          <p:spPr>
            <a:xfrm>
              <a:off x="0" y="-1"/>
              <a:ext cx="5419348" cy="5335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/>
              </a:pPr>
              <a:endParaRPr/>
            </a:p>
          </p:txBody>
        </p:sp>
        <p:sp>
          <p:nvSpPr>
            <p:cNvPr id="230" name="文字"/>
            <p:cNvSpPr txBox="1"/>
            <p:nvPr/>
          </p:nvSpPr>
          <p:spPr>
            <a:xfrm>
              <a:off x="-1" y="2132020"/>
              <a:ext cx="5419349" cy="107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>
                <a:defRPr sz="30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自用"/>
          <p:cNvGrpSpPr/>
          <p:nvPr/>
        </p:nvGrpSpPr>
        <p:grpSpPr>
          <a:xfrm>
            <a:off x="2290604" y="506783"/>
            <a:ext cx="2835577" cy="2606482"/>
            <a:chOff x="0" y="-142378"/>
            <a:chExt cx="2321721" cy="2606480"/>
          </a:xfrm>
        </p:grpSpPr>
        <p:sp>
          <p:nvSpPr>
            <p:cNvPr id="233" name="圓角矩形"/>
            <p:cNvSpPr/>
            <p:nvPr/>
          </p:nvSpPr>
          <p:spPr>
            <a:xfrm>
              <a:off x="0" y="0"/>
              <a:ext cx="2321721" cy="2321721"/>
            </a:xfrm>
            <a:prstGeom prst="roundRect">
              <a:avLst>
                <a:gd name="adj" fmla="val 11538"/>
              </a:avLst>
            </a:prstGeom>
            <a:solidFill>
              <a:srgbClr val="D1827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自用"/>
            <p:cNvSpPr txBox="1"/>
            <p:nvPr/>
          </p:nvSpPr>
          <p:spPr>
            <a:xfrm>
              <a:off x="78458" y="-142378"/>
              <a:ext cx="2164804" cy="2606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000" dirty="0" err="1"/>
                <a:t>自用</a:t>
              </a:r>
              <a:endParaRPr sz="8000" dirty="0"/>
            </a:p>
          </p:txBody>
        </p:sp>
      </p:grpSp>
      <p:sp>
        <p:nvSpPr>
          <p:cNvPr id="236" name="每月產品清單…"/>
          <p:cNvSpPr txBox="1"/>
          <p:nvPr/>
        </p:nvSpPr>
        <p:spPr>
          <a:xfrm>
            <a:off x="1452303" y="3191361"/>
            <a:ext cx="5200785" cy="5530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/>
              <a:t>每月產品清單</a:t>
            </a:r>
            <a:endParaRPr sz="6000" dirty="0"/>
          </a:p>
          <a:p>
            <a:pPr algn="l">
              <a:spcBef>
                <a:spcPts val="3000"/>
              </a:spcBef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 smtClean="0"/>
              <a:t>產品帶著走</a:t>
            </a:r>
            <a:endParaRPr sz="60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/>
              <a:t>BV </a:t>
            </a:r>
            <a:r>
              <a:rPr sz="6000" dirty="0" err="1"/>
              <a:t>跟我走</a:t>
            </a:r>
            <a:endParaRPr sz="6000" dirty="0"/>
          </a:p>
          <a:p>
            <a:pPr algn="l">
              <a:spcBef>
                <a:spcPts val="3000"/>
              </a:spcBef>
              <a:defRPr sz="40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 smtClean="0"/>
              <a:t>自己體驗越多</a:t>
            </a:r>
            <a:endParaRPr sz="6000" dirty="0"/>
          </a:p>
          <a:p>
            <a:pPr algn="l">
              <a:defRPr sz="40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/>
              <a:t>服務顧客越廣</a:t>
            </a:r>
            <a:endParaRPr sz="6000" dirty="0"/>
          </a:p>
        </p:txBody>
      </p:sp>
      <p:pic>
        <p:nvPicPr>
          <p:cNvPr id="237" name="IMG_5967.JPG" descr="IMG_59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625" y="8942197"/>
            <a:ext cx="4409201" cy="4409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6138.JPG" descr="IMG_613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4977" y="1041564"/>
            <a:ext cx="16114259" cy="1208569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BV in the House !!"/>
          <p:cNvSpPr txBox="1"/>
          <p:nvPr/>
        </p:nvSpPr>
        <p:spPr>
          <a:xfrm>
            <a:off x="11809018" y="1391364"/>
            <a:ext cx="11205512" cy="1498486"/>
          </a:xfrm>
          <a:prstGeom prst="rect">
            <a:avLst/>
          </a:prstGeom>
          <a:solidFill>
            <a:srgbClr val="00B0F0">
              <a:alpha val="8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5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zh-TW" altLang="en-US" sz="88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全家都充滿</a:t>
            </a:r>
            <a:r>
              <a:rPr lang="en-US" altLang="zh-TW" sz="88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BV</a:t>
            </a:r>
            <a:r>
              <a:rPr lang="zh-TW" altLang="en-US" sz="88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產品！</a:t>
            </a:r>
            <a:endParaRPr sz="8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  <p:bldP spid="239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抓住關鍵人物…"/>
          <p:cNvSpPr txBox="1"/>
          <p:nvPr/>
        </p:nvSpPr>
        <p:spPr>
          <a:xfrm>
            <a:off x="1264944" y="7585815"/>
            <a:ext cx="5853210" cy="457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抓住關鍵人物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把家人當客人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把客人當家人</a:t>
            </a:r>
            <a:endParaRPr sz="7200" dirty="0"/>
          </a:p>
        </p:txBody>
      </p:sp>
      <p:pic>
        <p:nvPicPr>
          <p:cNvPr id="242" name="IMG_5968.JPG" descr="IMG_5968.JPG"/>
          <p:cNvPicPr>
            <a:picLocks noChangeAspect="1"/>
          </p:cNvPicPr>
          <p:nvPr/>
        </p:nvPicPr>
        <p:blipFill>
          <a:blip r:embed="rId2">
            <a:extLst/>
          </a:blip>
          <a:srcRect l="3508" t="815" b="660"/>
          <a:stretch>
            <a:fillRect/>
          </a:stretch>
        </p:blipFill>
        <p:spPr>
          <a:xfrm>
            <a:off x="17694641" y="2366001"/>
            <a:ext cx="4606881" cy="4703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G_5969.JPG" descr="IMG_596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53859" y="2410298"/>
            <a:ext cx="4615167" cy="4615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5971.JPG" descr="IMG_5971.JPG"/>
          <p:cNvPicPr>
            <a:picLocks noChangeAspect="1"/>
          </p:cNvPicPr>
          <p:nvPr/>
        </p:nvPicPr>
        <p:blipFill>
          <a:blip r:embed="rId4">
            <a:extLst/>
          </a:blip>
          <a:srcRect t="12541" b="12541"/>
          <a:stretch>
            <a:fillRect/>
          </a:stretch>
        </p:blipFill>
        <p:spPr>
          <a:xfrm>
            <a:off x="7704792" y="7553198"/>
            <a:ext cx="4682142" cy="467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5972.JPG" descr="IMG_5972.JPG"/>
          <p:cNvPicPr>
            <a:picLocks noChangeAspect="1"/>
          </p:cNvPicPr>
          <p:nvPr/>
        </p:nvPicPr>
        <p:blipFill>
          <a:blip r:embed="rId5">
            <a:extLst/>
          </a:blip>
          <a:srcRect t="12554" b="1153"/>
          <a:stretch>
            <a:fillRect/>
          </a:stretch>
        </p:blipFill>
        <p:spPr>
          <a:xfrm rot="16200000">
            <a:off x="7465564" y="2104123"/>
            <a:ext cx="4615095" cy="5309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5973.JPG" descr="IMG_597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74190" y="7585815"/>
            <a:ext cx="4611559" cy="4611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G_5974.JPG" descr="IMG_597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695435" y="7588926"/>
            <a:ext cx="4605197" cy="46051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家人"/>
          <p:cNvGrpSpPr/>
          <p:nvPr/>
        </p:nvGrpSpPr>
        <p:grpSpPr>
          <a:xfrm>
            <a:off x="2549236" y="1080655"/>
            <a:ext cx="2871637" cy="2868593"/>
            <a:chOff x="0" y="-142863"/>
            <a:chExt cx="2323005" cy="2606480"/>
          </a:xfrm>
        </p:grpSpPr>
        <p:sp>
          <p:nvSpPr>
            <p:cNvPr id="248" name="圓角矩形"/>
            <p:cNvSpPr/>
            <p:nvPr/>
          </p:nvSpPr>
          <p:spPr>
            <a:xfrm>
              <a:off x="0" y="0"/>
              <a:ext cx="2323005" cy="2320752"/>
            </a:xfrm>
            <a:prstGeom prst="roundRect">
              <a:avLst>
                <a:gd name="adj" fmla="val 14885"/>
              </a:avLst>
            </a:prstGeom>
            <a:solidFill>
              <a:srgbClr val="72A7E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8000"/>
            </a:p>
          </p:txBody>
        </p:sp>
        <p:sp>
          <p:nvSpPr>
            <p:cNvPr id="249" name="家人"/>
            <p:cNvSpPr txBox="1"/>
            <p:nvPr/>
          </p:nvSpPr>
          <p:spPr>
            <a:xfrm>
              <a:off x="101176" y="-142863"/>
              <a:ext cx="2120652" cy="2606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000" dirty="0" err="1"/>
                <a:t>家人</a:t>
              </a:r>
              <a:endParaRPr sz="8000" dirty="0"/>
            </a:p>
          </p:txBody>
        </p:sp>
      </p:grpSp>
      <p:grpSp>
        <p:nvGrpSpPr>
          <p:cNvPr id="253" name="親朋好友"/>
          <p:cNvGrpSpPr/>
          <p:nvPr/>
        </p:nvGrpSpPr>
        <p:grpSpPr>
          <a:xfrm>
            <a:off x="2527987" y="2768899"/>
            <a:ext cx="2892886" cy="5682373"/>
            <a:chOff x="0" y="-1372842"/>
            <a:chExt cx="2323005" cy="5068692"/>
          </a:xfrm>
        </p:grpSpPr>
        <p:sp>
          <p:nvSpPr>
            <p:cNvPr id="251" name="圓角矩形"/>
            <p:cNvSpPr/>
            <p:nvPr/>
          </p:nvSpPr>
          <p:spPr>
            <a:xfrm>
              <a:off x="0" y="0"/>
              <a:ext cx="2323005" cy="2323006"/>
            </a:xfrm>
            <a:prstGeom prst="roundRect">
              <a:avLst>
                <a:gd name="adj" fmla="val 15000"/>
              </a:avLst>
            </a:prstGeom>
            <a:solidFill>
              <a:srgbClr val="C69B6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8000"/>
            </a:p>
          </p:txBody>
        </p:sp>
        <p:sp>
          <p:nvSpPr>
            <p:cNvPr id="252" name="親朋…"/>
            <p:cNvSpPr txBox="1"/>
            <p:nvPr/>
          </p:nvSpPr>
          <p:spPr>
            <a:xfrm>
              <a:off x="102057" y="-1372842"/>
              <a:ext cx="2118890" cy="50686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000" dirty="0" err="1"/>
                <a:t>親朋</a:t>
              </a:r>
              <a:endParaRPr sz="8000" dirty="0"/>
            </a:p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000" dirty="0" err="1"/>
                <a:t>好友</a:t>
              </a:r>
              <a:endParaRPr sz="8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居家購物清單使用…"/>
          <p:cNvSpPr txBox="1"/>
          <p:nvPr/>
        </p:nvSpPr>
        <p:spPr>
          <a:xfrm>
            <a:off x="1496289" y="7318124"/>
            <a:ext cx="10533153" cy="568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40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居家購物清單</a:t>
            </a:r>
            <a:r>
              <a:rPr sz="7200" dirty="0" err="1">
                <a:solidFill>
                  <a:srgbClr val="FFFFFF"/>
                </a:solidFill>
              </a:rPr>
              <a:t>使用</a:t>
            </a:r>
            <a:endParaRPr sz="7200" dirty="0">
              <a:solidFill>
                <a:srgbClr val="FFFFFF"/>
              </a:solidFill>
            </a:endParaRPr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團隊內練習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/>
              <a:t>CALL </a:t>
            </a:r>
            <a:r>
              <a:rPr sz="7200" dirty="0" err="1"/>
              <a:t>WORKSHOP邀約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搭配網站導覽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 smtClean="0"/>
              <a:t>產品</a:t>
            </a:r>
            <a:r>
              <a:rPr lang="zh-TW" altLang="en-US" sz="7200" dirty="0" smtClean="0"/>
              <a:t>目錄</a:t>
            </a:r>
            <a:r>
              <a:rPr sz="7200" dirty="0" err="1" smtClean="0"/>
              <a:t>解說</a:t>
            </a:r>
            <a:endParaRPr sz="7200" dirty="0"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56" name="IMG_5082.jpeg" descr="IMG_5082.jpeg"/>
          <p:cNvPicPr>
            <a:picLocks noChangeAspect="1"/>
          </p:cNvPicPr>
          <p:nvPr/>
        </p:nvPicPr>
        <p:blipFill>
          <a:blip r:embed="rId2">
            <a:extLst/>
          </a:blip>
          <a:srcRect r="10717"/>
          <a:stretch>
            <a:fillRect/>
          </a:stretch>
        </p:blipFill>
        <p:spPr>
          <a:xfrm>
            <a:off x="8413196" y="2172308"/>
            <a:ext cx="3047782" cy="4551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5093 2.JPG" descr="IMG_5093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54964" y="2172308"/>
            <a:ext cx="3413621" cy="4551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5095 2.JPG" descr="IMG_5095 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54964" y="6881217"/>
            <a:ext cx="3413621" cy="4551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G_5098.JPG" descr="IMG_509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69768" y="6881217"/>
            <a:ext cx="3413619" cy="4551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5784 2.JPG" descr="IMG_5784 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05487" y="2171280"/>
            <a:ext cx="3413619" cy="455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5785 2.JPG" descr="IMG_5785 2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722299" y="2171282"/>
            <a:ext cx="3413621" cy="4553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5795.JPG" descr="IMG_5795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740157" y="6878660"/>
            <a:ext cx="3413621" cy="45566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家人"/>
          <p:cNvGrpSpPr/>
          <p:nvPr/>
        </p:nvGrpSpPr>
        <p:grpSpPr>
          <a:xfrm>
            <a:off x="2078182" y="1053557"/>
            <a:ext cx="3102324" cy="2928286"/>
            <a:chOff x="0" y="-142865"/>
            <a:chExt cx="2323005" cy="2606481"/>
          </a:xfrm>
        </p:grpSpPr>
        <p:sp>
          <p:nvSpPr>
            <p:cNvPr id="263" name="圓角矩形"/>
            <p:cNvSpPr/>
            <p:nvPr/>
          </p:nvSpPr>
          <p:spPr>
            <a:xfrm>
              <a:off x="0" y="0"/>
              <a:ext cx="2323005" cy="2320752"/>
            </a:xfrm>
            <a:prstGeom prst="roundRect">
              <a:avLst>
                <a:gd name="adj" fmla="val 14885"/>
              </a:avLst>
            </a:prstGeom>
            <a:solidFill>
              <a:srgbClr val="72A7E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8000"/>
            </a:p>
          </p:txBody>
        </p:sp>
        <p:sp>
          <p:nvSpPr>
            <p:cNvPr id="264" name="家人"/>
            <p:cNvSpPr txBox="1"/>
            <p:nvPr/>
          </p:nvSpPr>
          <p:spPr>
            <a:xfrm>
              <a:off x="101176" y="-142865"/>
              <a:ext cx="2120652" cy="2606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000" dirty="0" err="1"/>
                <a:t>家人</a:t>
              </a:r>
              <a:endParaRPr sz="8000" dirty="0"/>
            </a:p>
          </p:txBody>
        </p:sp>
      </p:grpSp>
      <p:grpSp>
        <p:nvGrpSpPr>
          <p:cNvPr id="268" name="親朋好友"/>
          <p:cNvGrpSpPr/>
          <p:nvPr/>
        </p:nvGrpSpPr>
        <p:grpSpPr>
          <a:xfrm>
            <a:off x="2078182" y="2839909"/>
            <a:ext cx="3102324" cy="5694491"/>
            <a:chOff x="0" y="-1372842"/>
            <a:chExt cx="2323005" cy="5068690"/>
          </a:xfrm>
        </p:grpSpPr>
        <p:sp>
          <p:nvSpPr>
            <p:cNvPr id="266" name="圓角矩形"/>
            <p:cNvSpPr/>
            <p:nvPr/>
          </p:nvSpPr>
          <p:spPr>
            <a:xfrm>
              <a:off x="0" y="0"/>
              <a:ext cx="2323005" cy="2323006"/>
            </a:xfrm>
            <a:prstGeom prst="roundRect">
              <a:avLst>
                <a:gd name="adj" fmla="val 15000"/>
              </a:avLst>
            </a:prstGeom>
            <a:solidFill>
              <a:srgbClr val="C69B6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8000"/>
            </a:p>
          </p:txBody>
        </p:sp>
        <p:sp>
          <p:nvSpPr>
            <p:cNvPr id="267" name="親朋…"/>
            <p:cNvSpPr txBox="1"/>
            <p:nvPr/>
          </p:nvSpPr>
          <p:spPr>
            <a:xfrm>
              <a:off x="102057" y="-1372842"/>
              <a:ext cx="2118890" cy="5068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000" dirty="0" err="1"/>
                <a:t>親朋</a:t>
              </a:r>
              <a:endParaRPr sz="8000" dirty="0"/>
            </a:p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000" dirty="0" err="1"/>
                <a:t>好友</a:t>
              </a:r>
              <a:endParaRPr sz="8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1. 3. 7. 14. 21.…"/>
          <p:cNvSpPr txBox="1"/>
          <p:nvPr/>
        </p:nvSpPr>
        <p:spPr>
          <a:xfrm>
            <a:off x="2202970" y="7034009"/>
            <a:ext cx="7107284" cy="6068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/>
              <a:t>1. 3. 7. 14. 21.</a:t>
            </a:r>
          </a:p>
          <a:p>
            <a:pPr algn="l">
              <a:spcBef>
                <a:spcPts val="3000"/>
              </a:spcBef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 smtClean="0"/>
              <a:t>記錄需求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7200" dirty="0" smtClean="0"/>
              <a:t>提供</a:t>
            </a:r>
            <a:r>
              <a:rPr sz="7200" dirty="0" err="1" smtClean="0"/>
              <a:t>觀念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關心貼心</a:t>
            </a:r>
            <a:endParaRPr sz="72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迅速處理</a:t>
            </a:r>
            <a:endParaRPr sz="7200" dirty="0"/>
          </a:p>
        </p:txBody>
      </p:sp>
      <p:grpSp>
        <p:nvGrpSpPr>
          <p:cNvPr id="273" name="新顧客"/>
          <p:cNvGrpSpPr/>
          <p:nvPr/>
        </p:nvGrpSpPr>
        <p:grpSpPr>
          <a:xfrm>
            <a:off x="2244436" y="1037588"/>
            <a:ext cx="3162678" cy="2606482"/>
            <a:chOff x="0" y="-27004"/>
            <a:chExt cx="2329883" cy="2383891"/>
          </a:xfrm>
        </p:grpSpPr>
        <p:sp>
          <p:nvSpPr>
            <p:cNvPr id="271" name="圓角矩形"/>
            <p:cNvSpPr/>
            <p:nvPr/>
          </p:nvSpPr>
          <p:spPr>
            <a:xfrm>
              <a:off x="0" y="0"/>
              <a:ext cx="2329883" cy="2329883"/>
            </a:xfrm>
            <a:prstGeom prst="roundRect">
              <a:avLst>
                <a:gd name="adj" fmla="val 15000"/>
              </a:avLst>
            </a:prstGeom>
            <a:solidFill>
              <a:srgbClr val="948BC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8000"/>
            </a:p>
          </p:txBody>
        </p:sp>
        <p:sp>
          <p:nvSpPr>
            <p:cNvPr id="272" name="新顧客"/>
            <p:cNvSpPr txBox="1"/>
            <p:nvPr/>
          </p:nvSpPr>
          <p:spPr>
            <a:xfrm>
              <a:off x="102359" y="-27004"/>
              <a:ext cx="2125164" cy="2383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000" dirty="0" smtClean="0"/>
                <a:t>新</a:t>
              </a:r>
              <a:endParaRPr lang="en-US" sz="8000" dirty="0" smtClean="0"/>
            </a:p>
            <a:p>
              <a:r>
                <a:rPr sz="8000" dirty="0" err="1" smtClean="0"/>
                <a:t>顧客</a:t>
              </a:r>
              <a:endParaRPr sz="8000" dirty="0"/>
            </a:p>
          </p:txBody>
        </p:sp>
      </p:grpSp>
      <p:grpSp>
        <p:nvGrpSpPr>
          <p:cNvPr id="276" name="回購顧客"/>
          <p:cNvGrpSpPr/>
          <p:nvPr/>
        </p:nvGrpSpPr>
        <p:grpSpPr>
          <a:xfrm>
            <a:off x="2244436" y="2549087"/>
            <a:ext cx="3162678" cy="5541968"/>
            <a:chOff x="0" y="-1369403"/>
            <a:chExt cx="2329883" cy="5068690"/>
          </a:xfrm>
        </p:grpSpPr>
        <p:sp>
          <p:nvSpPr>
            <p:cNvPr id="274" name="圓角矩形"/>
            <p:cNvSpPr/>
            <p:nvPr/>
          </p:nvSpPr>
          <p:spPr>
            <a:xfrm>
              <a:off x="0" y="0"/>
              <a:ext cx="2329883" cy="2329884"/>
            </a:xfrm>
            <a:prstGeom prst="roundRect">
              <a:avLst>
                <a:gd name="adj" fmla="val 15000"/>
              </a:avLst>
            </a:prstGeom>
            <a:solidFill>
              <a:srgbClr val="55715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 sz="8000"/>
            </a:p>
          </p:txBody>
        </p:sp>
        <p:sp>
          <p:nvSpPr>
            <p:cNvPr id="275" name="回購…"/>
            <p:cNvSpPr txBox="1"/>
            <p:nvPr/>
          </p:nvSpPr>
          <p:spPr>
            <a:xfrm>
              <a:off x="102359" y="-1369403"/>
              <a:ext cx="2125164" cy="5068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000" dirty="0" err="1"/>
                <a:t>回購</a:t>
              </a:r>
              <a:endParaRPr sz="8000" dirty="0"/>
            </a:p>
            <a:p>
              <a: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8000" dirty="0" err="1"/>
                <a:t>顧客</a:t>
              </a:r>
              <a:endParaRPr sz="8000" dirty="0"/>
            </a:p>
          </p:txBody>
        </p:sp>
      </p:grpSp>
      <p:pic>
        <p:nvPicPr>
          <p:cNvPr id="277" name="IMG_4760.jpg" descr="IMG_47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9991" y="2058152"/>
            <a:ext cx="6106565" cy="455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4763.jpg" descr="IMG_476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48826" y="7646781"/>
            <a:ext cx="6274437" cy="484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5975.jpg" descr="IMG_597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59662" y="851824"/>
            <a:ext cx="4546182" cy="631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5976.jpg" descr="IMG_597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36926" y="7205700"/>
            <a:ext cx="4852694" cy="5725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線上 / 線下…"/>
          <p:cNvSpPr txBox="1"/>
          <p:nvPr/>
        </p:nvSpPr>
        <p:spPr>
          <a:xfrm>
            <a:off x="2834113" y="3193403"/>
            <a:ext cx="7029449" cy="6068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/>
              <a:t>線上</a:t>
            </a:r>
            <a:r>
              <a:rPr sz="6000" dirty="0"/>
              <a:t> / </a:t>
            </a:r>
            <a:r>
              <a:rPr sz="6000" dirty="0" err="1"/>
              <a:t>線下</a:t>
            </a:r>
            <a:endParaRPr sz="60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/>
              <a:t>ex. </a:t>
            </a:r>
            <a:r>
              <a:rPr sz="6000" dirty="0" err="1"/>
              <a:t>GMTSS課程</a:t>
            </a:r>
            <a:endParaRPr sz="60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/>
              <a:t>PARTY</a:t>
            </a:r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/>
              <a:t>主修實作</a:t>
            </a:r>
            <a:endParaRPr sz="6000" dirty="0"/>
          </a:p>
          <a:p>
            <a:pPr algn="l">
              <a:spcBef>
                <a:spcPts val="3000"/>
              </a:spcBef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 smtClean="0"/>
              <a:t>創造話題</a:t>
            </a:r>
            <a:endParaRPr sz="6000" dirty="0"/>
          </a:p>
          <a:p>
            <a:pPr algn="l">
              <a:defRPr sz="40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/>
              <a:t>結合每日3-1-2</a:t>
            </a:r>
          </a:p>
        </p:txBody>
      </p:sp>
      <p:grpSp>
        <p:nvGrpSpPr>
          <p:cNvPr id="285" name="活動"/>
          <p:cNvGrpSpPr/>
          <p:nvPr/>
        </p:nvGrpSpPr>
        <p:grpSpPr>
          <a:xfrm>
            <a:off x="2854037" y="615836"/>
            <a:ext cx="2566388" cy="2606482"/>
            <a:chOff x="0" y="-148112"/>
            <a:chExt cx="2317018" cy="2606480"/>
          </a:xfrm>
        </p:grpSpPr>
        <p:sp>
          <p:nvSpPr>
            <p:cNvPr id="283" name="圓角矩形"/>
            <p:cNvSpPr/>
            <p:nvPr/>
          </p:nvSpPr>
          <p:spPr>
            <a:xfrm>
              <a:off x="0" y="0"/>
              <a:ext cx="2317018" cy="2310254"/>
            </a:xfrm>
            <a:prstGeom prst="roundRect">
              <a:avLst>
                <a:gd name="adj" fmla="val 13328"/>
              </a:avLst>
            </a:prstGeom>
            <a:solidFill>
              <a:srgbClr val="F1A33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活動"/>
            <p:cNvSpPr txBox="1"/>
            <p:nvPr/>
          </p:nvSpPr>
          <p:spPr>
            <a:xfrm>
              <a:off x="90184" y="-148112"/>
              <a:ext cx="2136650" cy="2606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000" dirty="0" err="1"/>
                <a:t>活動</a:t>
              </a:r>
              <a:endParaRPr sz="8000" dirty="0"/>
            </a:p>
          </p:txBody>
        </p:sp>
      </p:grpSp>
      <p:pic>
        <p:nvPicPr>
          <p:cNvPr id="286" name="IMG_5978.JPG" descr="IMG_5978.JPG"/>
          <p:cNvPicPr>
            <a:picLocks noChangeAspect="1"/>
          </p:cNvPicPr>
          <p:nvPr/>
        </p:nvPicPr>
        <p:blipFill>
          <a:blip r:embed="rId2">
            <a:extLst/>
          </a:blip>
          <a:srcRect t="24316" b="856"/>
          <a:stretch>
            <a:fillRect/>
          </a:stretch>
        </p:blipFill>
        <p:spPr>
          <a:xfrm>
            <a:off x="14254253" y="1432599"/>
            <a:ext cx="3607596" cy="359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5979.JPG" descr="IMG_597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0145" y="9217030"/>
            <a:ext cx="4801291" cy="360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5980 2.JPG" descr="IMG_5980 2.JPG"/>
          <p:cNvPicPr>
            <a:picLocks noChangeAspect="1"/>
          </p:cNvPicPr>
          <p:nvPr/>
        </p:nvPicPr>
        <p:blipFill>
          <a:blip r:embed="rId4">
            <a:extLst/>
          </a:blip>
          <a:srcRect l="8075" r="16744"/>
          <a:stretch>
            <a:fillRect/>
          </a:stretch>
        </p:blipFill>
        <p:spPr>
          <a:xfrm>
            <a:off x="10296209" y="1424228"/>
            <a:ext cx="3616353" cy="3607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5981 2.JPG" descr="IMG_5981 2.JPG"/>
          <p:cNvPicPr>
            <a:picLocks noChangeAspect="1"/>
          </p:cNvPicPr>
          <p:nvPr/>
        </p:nvPicPr>
        <p:blipFill>
          <a:blip r:embed="rId5">
            <a:extLst/>
          </a:blip>
          <a:srcRect l="12901" r="12098"/>
          <a:stretch>
            <a:fillRect/>
          </a:stretch>
        </p:blipFill>
        <p:spPr>
          <a:xfrm>
            <a:off x="14254253" y="5317856"/>
            <a:ext cx="3607596" cy="3607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5982.JPG" descr="IMG_5982.JPG"/>
          <p:cNvPicPr>
            <a:picLocks noChangeAspect="1"/>
          </p:cNvPicPr>
          <p:nvPr/>
        </p:nvPicPr>
        <p:blipFill>
          <a:blip r:embed="rId6">
            <a:extLst/>
          </a:blip>
          <a:srcRect l="4170" r="4170" b="30676"/>
          <a:stretch>
            <a:fillRect/>
          </a:stretch>
        </p:blipFill>
        <p:spPr>
          <a:xfrm>
            <a:off x="10321882" y="9211483"/>
            <a:ext cx="3582104" cy="3612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G_5983.JPG" descr="IMG_5983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257607" y="9217071"/>
            <a:ext cx="3600887" cy="3600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G_5984.JPG" descr="IMG_5984.JPG"/>
          <p:cNvPicPr>
            <a:picLocks noChangeAspect="1"/>
          </p:cNvPicPr>
          <p:nvPr/>
        </p:nvPicPr>
        <p:blipFill>
          <a:blip r:embed="rId8">
            <a:extLst/>
          </a:blip>
          <a:srcRect l="11004" r="14294" b="8245"/>
          <a:stretch>
            <a:fillRect/>
          </a:stretch>
        </p:blipFill>
        <p:spPr>
          <a:xfrm>
            <a:off x="10312952" y="5321762"/>
            <a:ext cx="3599679" cy="3599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G_5985.JPG" descr="IMG_5985.JPG"/>
          <p:cNvPicPr>
            <a:picLocks noChangeAspect="1"/>
          </p:cNvPicPr>
          <p:nvPr/>
        </p:nvPicPr>
        <p:blipFill>
          <a:blip r:embed="rId9">
            <a:extLst/>
          </a:blip>
          <a:srcRect l="7794" t="5507" r="7793" b="19174"/>
          <a:stretch>
            <a:fillRect/>
          </a:stretch>
        </p:blipFill>
        <p:spPr>
          <a:xfrm>
            <a:off x="18212294" y="9211483"/>
            <a:ext cx="3600768" cy="3612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G_5986.JPG" descr="IMG_5986.JPG"/>
          <p:cNvPicPr>
            <a:picLocks noChangeAspect="1"/>
          </p:cNvPicPr>
          <p:nvPr/>
        </p:nvPicPr>
        <p:blipFill>
          <a:blip r:embed="rId10">
            <a:extLst/>
          </a:blip>
          <a:srcRect l="18020" r="6970"/>
          <a:stretch>
            <a:fillRect/>
          </a:stretch>
        </p:blipFill>
        <p:spPr>
          <a:xfrm>
            <a:off x="18203365" y="1427174"/>
            <a:ext cx="3615055" cy="360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G_5987.JPG" descr="IMG_5987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212301" y="5321210"/>
            <a:ext cx="3600888" cy="3600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10-15位朋友背後的家庭…"/>
          <p:cNvSpPr txBox="1"/>
          <p:nvPr/>
        </p:nvSpPr>
        <p:spPr>
          <a:xfrm>
            <a:off x="1015622" y="10012967"/>
            <a:ext cx="15792443" cy="319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/>
              <a:t>10-15位朋友背後的家庭</a:t>
            </a:r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 err="1"/>
              <a:t>發揮我們的影響力</a:t>
            </a:r>
            <a:r>
              <a:rPr sz="6600" dirty="0"/>
              <a:t>  </a:t>
            </a:r>
            <a:r>
              <a:rPr sz="6600" dirty="0" err="1"/>
              <a:t>讓生活更好</a:t>
            </a:r>
            <a:endParaRPr sz="6600" dirty="0"/>
          </a:p>
          <a:p>
            <a:pPr algn="l">
              <a:defRPr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 err="1"/>
              <a:t>照顧好自己和身邊重要的人</a:t>
            </a:r>
            <a:r>
              <a:rPr sz="6600" dirty="0"/>
              <a:t>  </a:t>
            </a:r>
            <a:r>
              <a:rPr sz="6600" dirty="0" err="1"/>
              <a:t>生意自然展開</a:t>
            </a:r>
            <a:endParaRPr sz="6600" dirty="0"/>
          </a:p>
        </p:txBody>
      </p:sp>
      <p:pic>
        <p:nvPicPr>
          <p:cNvPr id="298" name="IMG_6880.JPG" descr="IMG_6880.JPG"/>
          <p:cNvPicPr>
            <a:picLocks noChangeAspect="1"/>
          </p:cNvPicPr>
          <p:nvPr/>
        </p:nvPicPr>
        <p:blipFill>
          <a:blip r:embed="rId2">
            <a:extLst/>
          </a:blip>
          <a:srcRect l="2476" t="8636" r="2476" b="19090"/>
          <a:stretch>
            <a:fillRect/>
          </a:stretch>
        </p:blipFill>
        <p:spPr>
          <a:xfrm>
            <a:off x="16946610" y="6609240"/>
            <a:ext cx="4970412" cy="672192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打造屬於自己的影響力"/>
          <p:cNvSpPr txBox="1"/>
          <p:nvPr/>
        </p:nvSpPr>
        <p:spPr>
          <a:xfrm>
            <a:off x="3360637" y="694239"/>
            <a:ext cx="11804072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800" dirty="0" err="1"/>
              <a:t>打造屬於自己的</a:t>
            </a:r>
            <a:r>
              <a:rPr sz="8800" dirty="0" err="1">
                <a:solidFill>
                  <a:srgbClr val="FF968D"/>
                </a:solidFill>
              </a:rPr>
              <a:t>影響力</a:t>
            </a:r>
            <a:endParaRPr sz="8800" dirty="0">
              <a:solidFill>
                <a:srgbClr val="FF968D"/>
              </a:solidFill>
            </a:endParaRPr>
          </a:p>
        </p:txBody>
      </p:sp>
      <p:pic>
        <p:nvPicPr>
          <p:cNvPr id="300" name="IMG_6025.jpg" descr="IMG_60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54693" y="596502"/>
            <a:ext cx="4962329" cy="6007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6118.jpg" descr="IMG_6118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4691" y="2466109"/>
            <a:ext cx="10723417" cy="7232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ＴＨＡＮＫ  ＹＯＵ  ＡＬＬ  ：）"/>
          <p:cNvSpPr txBox="1">
            <a:spLocks noGrp="1"/>
          </p:cNvSpPr>
          <p:nvPr>
            <p:ph type="body" sz="quarter" idx="1"/>
          </p:nvPr>
        </p:nvSpPr>
        <p:spPr>
          <a:xfrm>
            <a:off x="5007119" y="8922146"/>
            <a:ext cx="14716126" cy="857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i="0">
                <a:solidFill>
                  <a:srgbClr val="FF968D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4800" b="1" dirty="0"/>
              <a:t>ＴＨＡＮＫ  </a:t>
            </a:r>
            <a:r>
              <a:rPr sz="4800" b="1" dirty="0" smtClean="0"/>
              <a:t>ＹＯＵ</a:t>
            </a:r>
            <a:endParaRPr sz="4800" b="1" dirty="0"/>
          </a:p>
        </p:txBody>
      </p:sp>
      <p:sp>
        <p:nvSpPr>
          <p:cNvPr id="304" name="參與購物年金計畫…"/>
          <p:cNvSpPr txBox="1">
            <a:spLocks noGrp="1"/>
          </p:cNvSpPr>
          <p:nvPr>
            <p:ph type="body" idx="13"/>
          </p:nvPr>
        </p:nvSpPr>
        <p:spPr>
          <a:xfrm>
            <a:off x="4922428" y="3362631"/>
            <a:ext cx="14716126" cy="5132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marL="0" indent="0" algn="ctr" defTabSz="780454">
              <a:spcBef>
                <a:spcPts val="0"/>
              </a:spcBef>
              <a:buSzTx/>
              <a:buNone/>
              <a:defRPr sz="5225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2000" dirty="0" smtClean="0"/>
              <a:t>參與購物年金</a:t>
            </a:r>
            <a:r>
              <a:rPr lang="en-US" sz="12000" baseline="30000" dirty="0" smtClean="0"/>
              <a:t>TM</a:t>
            </a:r>
            <a:r>
              <a:rPr sz="12000" dirty="0" smtClean="0"/>
              <a:t>計畫</a:t>
            </a:r>
            <a:endParaRPr sz="12000" dirty="0"/>
          </a:p>
          <a:p>
            <a:pPr marL="0" indent="0" algn="ctr" defTabSz="780454">
              <a:spcBef>
                <a:spcPts val="0"/>
              </a:spcBef>
              <a:buSzTx/>
              <a:buNone/>
              <a:defRPr sz="5225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2000" dirty="0" err="1"/>
              <a:t>一起改變世界</a:t>
            </a:r>
            <a:endParaRPr sz="1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G_7133.JPG" descr="IMG_71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721" y="2811370"/>
            <a:ext cx="3331825" cy="571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7134.JPG" descr="IMG_71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7304" y="8782282"/>
            <a:ext cx="6218763" cy="416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7135.JPG" descr="IMG_713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21891" y="2216430"/>
            <a:ext cx="5567566" cy="630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7136.JPG" descr="IMG_713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96846" y="4383510"/>
            <a:ext cx="7394529" cy="4165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7132.JPG" descr="IMG_713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804270" y="8825608"/>
            <a:ext cx="7648001" cy="407893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本來我以為＿＿"/>
          <p:cNvSpPr txBox="1"/>
          <p:nvPr/>
        </p:nvSpPr>
        <p:spPr>
          <a:xfrm>
            <a:off x="2322788" y="1405631"/>
            <a:ext cx="7982954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6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9600" dirty="0" err="1" smtClean="0"/>
              <a:t>本來我以為</a:t>
            </a:r>
            <a:r>
              <a:rPr lang="en-US" sz="9600" dirty="0" smtClean="0"/>
              <a:t>…..</a:t>
            </a:r>
            <a:endParaRPr sz="9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所以我＿＿"/>
          <p:cNvSpPr txBox="1"/>
          <p:nvPr/>
        </p:nvSpPr>
        <p:spPr>
          <a:xfrm>
            <a:off x="2514600" y="624400"/>
            <a:ext cx="5200650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8800" dirty="0" err="1" smtClean="0"/>
              <a:t>所以我</a:t>
            </a:r>
            <a:r>
              <a:rPr lang="en-US" sz="8800" dirty="0" smtClean="0"/>
              <a:t>…..</a:t>
            </a:r>
            <a:endParaRPr sz="7200" dirty="0"/>
          </a:p>
        </p:txBody>
      </p:sp>
      <p:grpSp>
        <p:nvGrpSpPr>
          <p:cNvPr id="133" name="群組"/>
          <p:cNvGrpSpPr/>
          <p:nvPr/>
        </p:nvGrpSpPr>
        <p:grpSpPr>
          <a:xfrm>
            <a:off x="2831014" y="4263354"/>
            <a:ext cx="19692957" cy="6615509"/>
            <a:chOff x="0" y="0"/>
            <a:chExt cx="19692955" cy="6615507"/>
          </a:xfrm>
        </p:grpSpPr>
        <p:pic>
          <p:nvPicPr>
            <p:cNvPr id="130" name="螢幕快照 2018-10-11 下午9.33.31.png" descr="螢幕快照 2018-10-11 下午9.33.3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28434" y="62719"/>
              <a:ext cx="6564522" cy="6490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螢幕快照 2018-10-11 下午9.33.41.png" descr="螢幕快照 2018-10-11 下午9.33.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01728" y="6409"/>
              <a:ext cx="6564522" cy="6602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螢幕快照 2018-10-11 下午9.33.53.png" descr="螢幕快照 2018-10-11 下午9.33.5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6564521" cy="6615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" name="好忙/ 好累/ 包貨送貨/ 45年計畫/ 服務品質差/ 難複製…"/>
          <p:cNvSpPr txBox="1"/>
          <p:nvPr/>
        </p:nvSpPr>
        <p:spPr>
          <a:xfrm>
            <a:off x="2831013" y="10367619"/>
            <a:ext cx="19643124" cy="2483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  <a:p>
            <a:pPr>
              <a:defRPr sz="4000" b="1">
                <a:solidFill>
                  <a:srgbClr val="D6D5D5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>
                <a:solidFill>
                  <a:schemeClr val="bg1"/>
                </a:solidFill>
              </a:rPr>
              <a:t>好忙</a:t>
            </a:r>
            <a:r>
              <a:rPr sz="6000" dirty="0">
                <a:solidFill>
                  <a:schemeClr val="bg1"/>
                </a:solidFill>
              </a:rPr>
              <a:t>/ </a:t>
            </a:r>
            <a:r>
              <a:rPr sz="6000" dirty="0" err="1">
                <a:solidFill>
                  <a:schemeClr val="bg1"/>
                </a:solidFill>
              </a:rPr>
              <a:t>好累</a:t>
            </a:r>
            <a:r>
              <a:rPr sz="6000" dirty="0">
                <a:solidFill>
                  <a:schemeClr val="bg1"/>
                </a:solidFill>
              </a:rPr>
              <a:t>/ </a:t>
            </a:r>
            <a:r>
              <a:rPr sz="6000" dirty="0" err="1">
                <a:solidFill>
                  <a:schemeClr val="bg1"/>
                </a:solidFill>
              </a:rPr>
              <a:t>包貨送貨</a:t>
            </a:r>
            <a:r>
              <a:rPr sz="6000" dirty="0">
                <a:solidFill>
                  <a:schemeClr val="bg1"/>
                </a:solidFill>
              </a:rPr>
              <a:t>/ 45年計畫/ </a:t>
            </a:r>
            <a:r>
              <a:rPr sz="6000" dirty="0" err="1">
                <a:solidFill>
                  <a:schemeClr val="bg1"/>
                </a:solidFill>
              </a:rPr>
              <a:t>服務品質差</a:t>
            </a:r>
            <a:r>
              <a:rPr sz="6000" dirty="0">
                <a:solidFill>
                  <a:schemeClr val="bg1"/>
                </a:solidFill>
              </a:rPr>
              <a:t>/ </a:t>
            </a:r>
            <a:r>
              <a:rPr sz="6000" dirty="0" err="1">
                <a:solidFill>
                  <a:schemeClr val="bg1"/>
                </a:solidFill>
              </a:rPr>
              <a:t>難複製</a:t>
            </a:r>
            <a:endParaRPr sz="6000" dirty="0">
              <a:solidFill>
                <a:schemeClr val="bg1"/>
              </a:solidFill>
            </a:endParaRPr>
          </a:p>
          <a:p>
            <a:pPr>
              <a:defRPr sz="4800" b="1">
                <a:solidFill>
                  <a:srgbClr val="F7BA0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000" dirty="0" err="1"/>
              <a:t>有成績但不一定有累積</a:t>
            </a:r>
            <a:endParaRPr sz="6000" dirty="0"/>
          </a:p>
        </p:txBody>
      </p:sp>
      <p:sp>
        <p:nvSpPr>
          <p:cNvPr id="135" name="團購專業戶！！！"/>
          <p:cNvSpPr txBox="1"/>
          <p:nvPr/>
        </p:nvSpPr>
        <p:spPr>
          <a:xfrm>
            <a:off x="9472613" y="2080647"/>
            <a:ext cx="9129712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5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800" dirty="0" err="1"/>
              <a:t>團購專業戶</a:t>
            </a:r>
            <a:r>
              <a:rPr sz="8000" dirty="0"/>
              <a:t>！！！</a:t>
            </a:r>
          </a:p>
        </p:txBody>
      </p:sp>
      <p:pic>
        <p:nvPicPr>
          <p:cNvPr id="136" name="IMG_0262.JPG" descr="IMG_026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87003" y="4277542"/>
            <a:ext cx="6587134" cy="658713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6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大眾行銷"/>
          <p:cNvGrpSpPr/>
          <p:nvPr/>
        </p:nvGrpSpPr>
        <p:grpSpPr>
          <a:xfrm>
            <a:off x="5157259" y="4130596"/>
            <a:ext cx="5454805" cy="5454808"/>
            <a:chOff x="0" y="-1"/>
            <a:chExt cx="5454804" cy="5454806"/>
          </a:xfrm>
        </p:grpSpPr>
        <p:sp>
          <p:nvSpPr>
            <p:cNvPr id="138" name="正方形"/>
            <p:cNvSpPr/>
            <p:nvPr/>
          </p:nvSpPr>
          <p:spPr>
            <a:xfrm>
              <a:off x="0" y="-1"/>
              <a:ext cx="5454804" cy="5454806"/>
            </a:xfrm>
            <a:prstGeom prst="rect">
              <a:avLst/>
            </a:prstGeom>
            <a:solidFill>
              <a:srgbClr val="D0722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/>
            </a:p>
          </p:txBody>
        </p:sp>
        <p:sp>
          <p:nvSpPr>
            <p:cNvPr id="139" name="大眾行銷"/>
            <p:cNvSpPr txBox="1"/>
            <p:nvPr/>
          </p:nvSpPr>
          <p:spPr>
            <a:xfrm>
              <a:off x="0" y="1978160"/>
              <a:ext cx="5454804" cy="1498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800" dirty="0" err="1"/>
                <a:t>大眾行銷</a:t>
              </a:r>
              <a:endParaRPr sz="8800" dirty="0"/>
            </a:p>
          </p:txBody>
        </p:sp>
      </p:grpSp>
      <p:grpSp>
        <p:nvGrpSpPr>
          <p:cNvPr id="143" name="一對一行銷"/>
          <p:cNvGrpSpPr/>
          <p:nvPr/>
        </p:nvGrpSpPr>
        <p:grpSpPr>
          <a:xfrm>
            <a:off x="13771937" y="4130596"/>
            <a:ext cx="5454805" cy="5454808"/>
            <a:chOff x="0" y="-1"/>
            <a:chExt cx="5454804" cy="5454806"/>
          </a:xfrm>
        </p:grpSpPr>
        <p:sp>
          <p:nvSpPr>
            <p:cNvPr id="141" name="正方形"/>
            <p:cNvSpPr/>
            <p:nvPr/>
          </p:nvSpPr>
          <p:spPr>
            <a:xfrm>
              <a:off x="0" y="-1"/>
              <a:ext cx="5454804" cy="5454806"/>
            </a:xfrm>
            <a:prstGeom prst="rect">
              <a:avLst/>
            </a:prstGeom>
            <a:solidFill>
              <a:srgbClr val="44A2A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" name="一對一行銷"/>
            <p:cNvSpPr txBox="1"/>
            <p:nvPr/>
          </p:nvSpPr>
          <p:spPr>
            <a:xfrm>
              <a:off x="0" y="1301053"/>
              <a:ext cx="5454804" cy="2852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5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8800" dirty="0" err="1" smtClean="0"/>
                <a:t>一對一</a:t>
              </a:r>
              <a:endParaRPr lang="en-US" sz="8800" dirty="0" smtClean="0"/>
            </a:p>
            <a:p>
              <a:r>
                <a:rPr sz="8800" dirty="0" err="1" smtClean="0"/>
                <a:t>行銷</a:t>
              </a:r>
              <a:endParaRPr sz="8800" dirty="0"/>
            </a:p>
          </p:txBody>
        </p:sp>
      </p:grpSp>
      <p:sp>
        <p:nvSpPr>
          <p:cNvPr id="144" name="V.S"/>
          <p:cNvSpPr txBox="1"/>
          <p:nvPr/>
        </p:nvSpPr>
        <p:spPr>
          <a:xfrm>
            <a:off x="11413743" y="6170315"/>
            <a:ext cx="1556515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7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sz="8000" dirty="0"/>
              <a:t>V.S</a:t>
            </a:r>
            <a:endParaRPr dirty="0"/>
          </a:p>
        </p:txBody>
      </p:sp>
      <p:grpSp>
        <p:nvGrpSpPr>
          <p:cNvPr id="12" name="APPROVED"/>
          <p:cNvGrpSpPr/>
          <p:nvPr/>
        </p:nvGrpSpPr>
        <p:grpSpPr>
          <a:xfrm>
            <a:off x="14095212" y="6404413"/>
            <a:ext cx="6513014" cy="4226715"/>
            <a:chOff x="0" y="0"/>
            <a:chExt cx="6513013" cy="4226713"/>
          </a:xfrm>
        </p:grpSpPr>
        <p:sp>
          <p:nvSpPr>
            <p:cNvPr id="13" name="APPROVED"/>
            <p:cNvSpPr txBox="1"/>
            <p:nvPr/>
          </p:nvSpPr>
          <p:spPr>
            <a:xfrm rot="20198427">
              <a:off x="241457" y="1559318"/>
              <a:ext cx="6030100" cy="1108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7000" b="0">
                  <a:solidFill>
                    <a:srgbClr val="EE230C"/>
                  </a:solidFill>
                  <a:latin typeface="Marker Felt"/>
                  <a:ea typeface="Marker Felt"/>
                  <a:cs typeface="Marker Felt"/>
                  <a:sym typeface="Marker Felt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0" b="0" i="0" u="none" strike="noStrike" kern="0" cap="none" spc="0" normalizeH="0" baseline="0" noProof="0">
                  <a:ln>
                    <a:noFill/>
                  </a:ln>
                  <a:solidFill>
                    <a:srgbClr val="EE230C"/>
                  </a:solidFill>
                  <a:effectLst/>
                  <a:uLnTx/>
                  <a:uFillTx/>
                  <a:latin typeface="Marker Felt"/>
                  <a:sym typeface="Marker Felt"/>
                </a:rPr>
                <a:t>SHOP . COM</a:t>
              </a:r>
            </a:p>
          </p:txBody>
        </p:sp>
        <p:pic>
          <p:nvPicPr>
            <p:cNvPr id="14" name="APPROVED" descr="APPROVED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0198427">
              <a:off x="118062" y="1166809"/>
              <a:ext cx="6276889" cy="1893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一對一行銷"/>
          <p:cNvGrpSpPr/>
          <p:nvPr/>
        </p:nvGrpSpPr>
        <p:grpSpPr>
          <a:xfrm>
            <a:off x="1121006" y="3951459"/>
            <a:ext cx="6931617" cy="5839647"/>
            <a:chOff x="0" y="-1"/>
            <a:chExt cx="5782139" cy="5427334"/>
          </a:xfrm>
        </p:grpSpPr>
        <p:sp>
          <p:nvSpPr>
            <p:cNvPr id="149" name="矩形"/>
            <p:cNvSpPr/>
            <p:nvPr/>
          </p:nvSpPr>
          <p:spPr>
            <a:xfrm>
              <a:off x="0" y="-1"/>
              <a:ext cx="5782139" cy="5427334"/>
            </a:xfrm>
            <a:prstGeom prst="rect">
              <a:avLst/>
            </a:prstGeom>
            <a:solidFill>
              <a:srgbClr val="44A2A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0" name="一對一行銷"/>
            <p:cNvSpPr txBox="1"/>
            <p:nvPr/>
          </p:nvSpPr>
          <p:spPr>
            <a:xfrm>
              <a:off x="0" y="1183171"/>
              <a:ext cx="5782139" cy="1344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9600" dirty="0" err="1"/>
                <a:t>一對一行銷</a:t>
              </a:r>
              <a:endParaRPr sz="9600" dirty="0"/>
            </a:p>
          </p:txBody>
        </p:sp>
      </p:grpSp>
      <p:sp>
        <p:nvSpPr>
          <p:cNvPr id="152" name="自用…"/>
          <p:cNvSpPr txBox="1"/>
          <p:nvPr/>
        </p:nvSpPr>
        <p:spPr>
          <a:xfrm>
            <a:off x="9394355" y="2683687"/>
            <a:ext cx="10899425" cy="8762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452436" indent="-452436" algn="l">
              <a:lnSpc>
                <a:spcPct val="140000"/>
              </a:lnSpc>
              <a:buSzPct val="145000"/>
              <a:buChar char="•"/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自用</a:t>
            </a:r>
            <a:endParaRPr sz="8000" dirty="0"/>
          </a:p>
          <a:p>
            <a:pPr marL="452436" indent="-452436" algn="l">
              <a:lnSpc>
                <a:spcPct val="140000"/>
              </a:lnSpc>
              <a:buSzPct val="145000"/>
              <a:buChar char="•"/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分享故事見證</a:t>
            </a:r>
            <a:endParaRPr sz="8000" dirty="0"/>
          </a:p>
          <a:p>
            <a:pPr marL="452436" indent="-452436" algn="l">
              <a:lnSpc>
                <a:spcPct val="140000"/>
              </a:lnSpc>
              <a:buSzPct val="145000"/>
              <a:buChar char="•"/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培養專業</a:t>
            </a:r>
            <a:endParaRPr sz="8000" dirty="0"/>
          </a:p>
          <a:p>
            <a:pPr marL="452436" indent="-452436" algn="l">
              <a:lnSpc>
                <a:spcPct val="140000"/>
              </a:lnSpc>
              <a:buSzPct val="145000"/>
              <a:buChar char="•"/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 smtClean="0"/>
              <a:t>媒合</a:t>
            </a:r>
            <a:r>
              <a:rPr lang="zh-TW" altLang="en-US" sz="8000" dirty="0"/>
              <a:t>需</a:t>
            </a:r>
            <a:r>
              <a:rPr lang="zh-TW" altLang="en-US" sz="8000" dirty="0" smtClean="0"/>
              <a:t>求</a:t>
            </a:r>
            <a:endParaRPr sz="8000" dirty="0"/>
          </a:p>
          <a:p>
            <a:pPr marL="452436" indent="-452436" algn="l">
              <a:lnSpc>
                <a:spcPct val="140000"/>
              </a:lnSpc>
              <a:buSzPct val="145000"/>
              <a:buChar char="•"/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跟進維繫關係</a:t>
            </a:r>
            <a:endParaRPr sz="8000" dirty="0"/>
          </a:p>
        </p:txBody>
      </p:sp>
      <p:sp>
        <p:nvSpPr>
          <p:cNvPr id="153" name="十顧客"/>
          <p:cNvSpPr txBox="1"/>
          <p:nvPr/>
        </p:nvSpPr>
        <p:spPr>
          <a:xfrm>
            <a:off x="3082755" y="7591843"/>
            <a:ext cx="2914258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5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7200" dirty="0" err="1"/>
              <a:t>十顧客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一對一行銷"/>
          <p:cNvGrpSpPr/>
          <p:nvPr/>
        </p:nvGrpSpPr>
        <p:grpSpPr>
          <a:xfrm>
            <a:off x="656388" y="3457487"/>
            <a:ext cx="6704804" cy="6084217"/>
            <a:chOff x="0" y="-1"/>
            <a:chExt cx="5782139" cy="5427333"/>
          </a:xfrm>
        </p:grpSpPr>
        <p:sp>
          <p:nvSpPr>
            <p:cNvPr id="155" name="矩形"/>
            <p:cNvSpPr/>
            <p:nvPr/>
          </p:nvSpPr>
          <p:spPr>
            <a:xfrm>
              <a:off x="0" y="-1"/>
              <a:ext cx="5782139" cy="5427333"/>
            </a:xfrm>
            <a:prstGeom prst="rect">
              <a:avLst/>
            </a:prstGeom>
            <a:solidFill>
              <a:srgbClr val="44A2A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一對一行銷"/>
            <p:cNvSpPr txBox="1"/>
            <p:nvPr/>
          </p:nvSpPr>
          <p:spPr>
            <a:xfrm>
              <a:off x="0" y="1384129"/>
              <a:ext cx="5782139" cy="1344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9600" dirty="0" err="1"/>
                <a:t>一對一行銷</a:t>
              </a:r>
              <a:endParaRPr sz="9600" dirty="0"/>
            </a:p>
          </p:txBody>
        </p:sp>
      </p:grpSp>
      <p:sp>
        <p:nvSpPr>
          <p:cNvPr id="158" name="步驟一 /自用"/>
          <p:cNvSpPr txBox="1"/>
          <p:nvPr/>
        </p:nvSpPr>
        <p:spPr>
          <a:xfrm>
            <a:off x="1338829" y="7772315"/>
            <a:ext cx="5398914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5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7200" dirty="0" err="1"/>
              <a:t>步驟一</a:t>
            </a:r>
            <a:r>
              <a:rPr sz="7200" dirty="0"/>
              <a:t> /</a:t>
            </a:r>
            <a:r>
              <a:rPr sz="7200" dirty="0" err="1"/>
              <a:t>自用</a:t>
            </a:r>
            <a:endParaRPr sz="7200" dirty="0"/>
          </a:p>
        </p:txBody>
      </p:sp>
      <p:sp>
        <p:nvSpPr>
          <p:cNvPr id="159" name="先賣給自己…"/>
          <p:cNvSpPr txBox="1"/>
          <p:nvPr/>
        </p:nvSpPr>
        <p:spPr>
          <a:xfrm>
            <a:off x="8334593" y="143630"/>
            <a:ext cx="16122848" cy="910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49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800" dirty="0" err="1"/>
              <a:t>先賣給自己</a:t>
            </a:r>
            <a:endParaRPr sz="8800" dirty="0"/>
          </a:p>
          <a:p>
            <a:pPr algn="l">
              <a:defRPr sz="49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800" dirty="0" err="1"/>
              <a:t>對自己的期許</a:t>
            </a:r>
            <a:endParaRPr sz="8800" dirty="0"/>
          </a:p>
          <a:p>
            <a:pPr algn="l">
              <a:defRPr sz="3800" b="1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sz="3800" dirty="0"/>
          </a:p>
          <a:p>
            <a:pPr algn="l">
              <a:defRPr sz="38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 err="1"/>
              <a:t>怎樣算把自己照顧好</a:t>
            </a:r>
            <a:r>
              <a:rPr sz="6600" dirty="0"/>
              <a:t>！？</a:t>
            </a:r>
          </a:p>
          <a:p>
            <a:pPr algn="l">
              <a:defRPr sz="38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 err="1" smtClean="0"/>
              <a:t>來些形容詞</a:t>
            </a:r>
            <a:r>
              <a:rPr lang="zh-TW" altLang="en-US" sz="6600" dirty="0"/>
              <a:t>：</a:t>
            </a:r>
            <a:endParaRPr sz="6600" dirty="0"/>
          </a:p>
          <a:p>
            <a:pPr algn="l">
              <a:defRPr sz="38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 err="1"/>
              <a:t>好皮膚、婦科調理、凍齡、好身材</a:t>
            </a:r>
            <a:r>
              <a:rPr sz="6600" dirty="0" smtClean="0"/>
              <a:t>、</a:t>
            </a:r>
            <a:endParaRPr lang="en-US" sz="6600" dirty="0" smtClean="0"/>
          </a:p>
          <a:p>
            <a:pPr algn="l">
              <a:defRPr sz="38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 err="1" smtClean="0"/>
              <a:t>好精神</a:t>
            </a:r>
            <a:r>
              <a:rPr sz="6600" dirty="0" err="1"/>
              <a:t>、</a:t>
            </a:r>
            <a:r>
              <a:rPr sz="6600" dirty="0" err="1" smtClean="0"/>
              <a:t>好氣色</a:t>
            </a:r>
            <a:endParaRPr sz="6600" dirty="0"/>
          </a:p>
          <a:p>
            <a:pPr algn="l">
              <a:defRPr sz="3800" b="1">
                <a:solidFill>
                  <a:srgbClr val="5E5E5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  <a:p>
            <a:pPr algn="l">
              <a:defRPr sz="47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6600" dirty="0" err="1" smtClean="0"/>
              <a:t>使用產品</a:t>
            </a:r>
            <a:r>
              <a:rPr lang="zh-TW" altLang="en-US" sz="6600" dirty="0"/>
              <a:t> </a:t>
            </a:r>
            <a:r>
              <a:rPr lang="zh-TW" altLang="en-US" sz="6600" dirty="0" smtClean="0"/>
              <a:t> </a:t>
            </a:r>
            <a:r>
              <a:rPr sz="6600" dirty="0" err="1" smtClean="0"/>
              <a:t>紀錄過程</a:t>
            </a:r>
            <a:endParaRPr sz="6600" dirty="0"/>
          </a:p>
        </p:txBody>
      </p:sp>
      <p:pic>
        <p:nvPicPr>
          <p:cNvPr id="16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85866" y="6880333"/>
            <a:ext cx="7200445" cy="6384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一對一行銷"/>
          <p:cNvGrpSpPr/>
          <p:nvPr/>
        </p:nvGrpSpPr>
        <p:grpSpPr>
          <a:xfrm>
            <a:off x="265474" y="3057525"/>
            <a:ext cx="7486650" cy="6343869"/>
            <a:chOff x="-35658" y="-1"/>
            <a:chExt cx="5817797" cy="5427333"/>
          </a:xfrm>
        </p:grpSpPr>
        <p:sp>
          <p:nvSpPr>
            <p:cNvPr id="162" name="矩形"/>
            <p:cNvSpPr/>
            <p:nvPr/>
          </p:nvSpPr>
          <p:spPr>
            <a:xfrm>
              <a:off x="0" y="-1"/>
              <a:ext cx="5782139" cy="5427333"/>
            </a:xfrm>
            <a:prstGeom prst="rect">
              <a:avLst/>
            </a:prstGeom>
            <a:solidFill>
              <a:srgbClr val="44A2A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一對一行銷"/>
            <p:cNvSpPr txBox="1"/>
            <p:nvPr/>
          </p:nvSpPr>
          <p:spPr>
            <a:xfrm>
              <a:off x="-35658" y="908003"/>
              <a:ext cx="5782139" cy="1344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9600" dirty="0" err="1"/>
                <a:t>一對一行銷</a:t>
              </a:r>
              <a:endParaRPr sz="9600" dirty="0"/>
            </a:p>
          </p:txBody>
        </p:sp>
      </p:grpSp>
      <p:sp>
        <p:nvSpPr>
          <p:cNvPr id="165" name="步驟二 /…"/>
          <p:cNvSpPr txBox="1"/>
          <p:nvPr/>
        </p:nvSpPr>
        <p:spPr>
          <a:xfrm>
            <a:off x="58994" y="6677329"/>
            <a:ext cx="7486651" cy="236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45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 algn="ctr"/>
            <a:r>
              <a:rPr sz="7200" dirty="0" err="1"/>
              <a:t>步驟二</a:t>
            </a:r>
            <a:r>
              <a:rPr sz="7200" dirty="0"/>
              <a:t> </a:t>
            </a:r>
            <a:r>
              <a:rPr sz="7200" dirty="0" smtClean="0"/>
              <a:t>/</a:t>
            </a:r>
            <a:endParaRPr lang="en-US" sz="7200" dirty="0" smtClean="0"/>
          </a:p>
          <a:p>
            <a:pPr algn="ctr"/>
            <a:r>
              <a:rPr sz="7200" dirty="0" err="1" smtClean="0"/>
              <a:t>分享故事見證</a:t>
            </a:r>
            <a:endParaRPr sz="7200" dirty="0"/>
          </a:p>
        </p:txBody>
      </p:sp>
      <p:pic>
        <p:nvPicPr>
          <p:cNvPr id="166" name="IMG_7103.JPG" descr="IMG_7103.JPG"/>
          <p:cNvPicPr>
            <a:picLocks noChangeAspect="1"/>
          </p:cNvPicPr>
          <p:nvPr/>
        </p:nvPicPr>
        <p:blipFill>
          <a:blip r:embed="rId2">
            <a:extLst/>
          </a:blip>
          <a:srcRect t="21950" r="3203" b="22153"/>
          <a:stretch>
            <a:fillRect/>
          </a:stretch>
        </p:blipFill>
        <p:spPr>
          <a:xfrm>
            <a:off x="17792009" y="7197212"/>
            <a:ext cx="5808782" cy="596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分享故事  不是分享產品…"/>
          <p:cNvSpPr txBox="1"/>
          <p:nvPr/>
        </p:nvSpPr>
        <p:spPr>
          <a:xfrm>
            <a:off x="7974519" y="670082"/>
            <a:ext cx="12909197" cy="979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000" dirty="0" err="1"/>
              <a:t>分享故事</a:t>
            </a:r>
            <a:r>
              <a:rPr sz="8000" dirty="0"/>
              <a:t>  </a:t>
            </a:r>
            <a:r>
              <a:rPr sz="8000" dirty="0" err="1" smtClean="0"/>
              <a:t>不是分享產品</a:t>
            </a:r>
            <a:endParaRPr sz="8000" dirty="0"/>
          </a:p>
          <a:p>
            <a:pPr marL="3127375" indent="-1150938" algn="l">
              <a:lnSpc>
                <a:spcPct val="140000"/>
              </a:lnSpc>
              <a:buSzPct val="100000"/>
              <a:buAutoNum type="arabicPeriod"/>
              <a:defRPr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6000" dirty="0" smtClean="0"/>
              <a:t> </a:t>
            </a:r>
            <a:r>
              <a:rPr sz="7200" b="1" dirty="0" err="1" smtClean="0"/>
              <a:t>有什麼困擾</a:t>
            </a:r>
            <a:endParaRPr sz="7200" b="1" dirty="0"/>
          </a:p>
          <a:p>
            <a:pPr marL="3127375" indent="-1150938" algn="l">
              <a:lnSpc>
                <a:spcPct val="140000"/>
              </a:lnSpc>
              <a:buSzPct val="100000"/>
              <a:buAutoNum type="arabicPeriod"/>
              <a:defRPr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7200" b="1" dirty="0" smtClean="0"/>
              <a:t> </a:t>
            </a:r>
            <a:r>
              <a:rPr sz="7200" b="1" dirty="0" err="1" smtClean="0"/>
              <a:t>嘗試過什麼方法</a:t>
            </a:r>
            <a:endParaRPr sz="7200" b="1" dirty="0"/>
          </a:p>
          <a:p>
            <a:pPr marL="3127375" indent="-1150938" algn="l">
              <a:lnSpc>
                <a:spcPct val="140000"/>
              </a:lnSpc>
              <a:buSzPct val="100000"/>
              <a:buAutoNum type="arabicPeriod"/>
              <a:defRPr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7200" b="1" dirty="0" smtClean="0"/>
              <a:t> </a:t>
            </a:r>
            <a:r>
              <a:rPr sz="7200" b="1" dirty="0" err="1" smtClean="0"/>
              <a:t>找到解決方案</a:t>
            </a:r>
            <a:endParaRPr sz="7200" b="1" dirty="0"/>
          </a:p>
          <a:p>
            <a:pPr marL="3127375" indent="-1150938" algn="l">
              <a:lnSpc>
                <a:spcPct val="140000"/>
              </a:lnSpc>
              <a:buSzPct val="100000"/>
              <a:buAutoNum type="arabicPeriod"/>
              <a:defRPr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7200" b="1" dirty="0" smtClean="0"/>
              <a:t> </a:t>
            </a:r>
            <a:r>
              <a:rPr sz="7200" b="1" dirty="0" err="1" smtClean="0"/>
              <a:t>過程中感受</a:t>
            </a:r>
            <a:endParaRPr sz="7200" b="1" dirty="0"/>
          </a:p>
          <a:p>
            <a:pPr algn="l">
              <a:defRPr sz="40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 err="1"/>
              <a:t>引發共鳴</a:t>
            </a:r>
            <a:r>
              <a:rPr sz="7200" dirty="0"/>
              <a:t> </a:t>
            </a:r>
          </a:p>
          <a:p>
            <a:pPr algn="l">
              <a:defRPr sz="4000" b="1">
                <a:solidFill>
                  <a:srgbClr val="FF968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7200" dirty="0"/>
              <a:t>＃</a:t>
            </a:r>
            <a:r>
              <a:rPr sz="7200" dirty="0" err="1" smtClean="0"/>
              <a:t>我也想像你一樣</a:t>
            </a:r>
            <a:r>
              <a:rPr lang="en-US" sz="7200" dirty="0" smtClean="0"/>
              <a:t>……</a:t>
            </a:r>
            <a:endParaRPr sz="7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用真實的故事  引導出更多故事"/>
          <p:cNvSpPr txBox="1"/>
          <p:nvPr/>
        </p:nvSpPr>
        <p:spPr>
          <a:xfrm>
            <a:off x="4474037" y="710742"/>
            <a:ext cx="15379209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8800" dirty="0" err="1"/>
              <a:t>用真實的故事</a:t>
            </a:r>
            <a:r>
              <a:rPr sz="8800" dirty="0"/>
              <a:t>  </a:t>
            </a:r>
            <a:r>
              <a:rPr sz="8800" dirty="0" err="1"/>
              <a:t>引導出更多故事</a:t>
            </a:r>
            <a:endParaRPr sz="8800" dirty="0"/>
          </a:p>
        </p:txBody>
      </p:sp>
      <p:pic>
        <p:nvPicPr>
          <p:cNvPr id="170" name="IMG_6110.JPG" descr="IMG_6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292" y="2452042"/>
            <a:ext cx="10497042" cy="1049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一對一行銷"/>
          <p:cNvGrpSpPr/>
          <p:nvPr/>
        </p:nvGrpSpPr>
        <p:grpSpPr>
          <a:xfrm>
            <a:off x="896251" y="3180254"/>
            <a:ext cx="7013355" cy="6047552"/>
            <a:chOff x="0" y="-1"/>
            <a:chExt cx="5782139" cy="5427333"/>
          </a:xfrm>
        </p:grpSpPr>
        <p:sp>
          <p:nvSpPr>
            <p:cNvPr id="173" name="矩形"/>
            <p:cNvSpPr/>
            <p:nvPr/>
          </p:nvSpPr>
          <p:spPr>
            <a:xfrm>
              <a:off x="0" y="-1"/>
              <a:ext cx="5782139" cy="5427333"/>
            </a:xfrm>
            <a:prstGeom prst="rect">
              <a:avLst/>
            </a:prstGeom>
            <a:solidFill>
              <a:srgbClr val="44A2A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一對一行銷"/>
            <p:cNvSpPr txBox="1"/>
            <p:nvPr/>
          </p:nvSpPr>
          <p:spPr>
            <a:xfrm>
              <a:off x="0" y="941602"/>
              <a:ext cx="5782139" cy="1344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9600" dirty="0" err="1"/>
                <a:t>一對一行銷</a:t>
              </a:r>
              <a:endParaRPr sz="9600" dirty="0"/>
            </a:p>
          </p:txBody>
        </p:sp>
      </p:grpSp>
      <p:sp>
        <p:nvSpPr>
          <p:cNvPr id="176" name="步驟三 /培養專業"/>
          <p:cNvSpPr txBox="1"/>
          <p:nvPr/>
        </p:nvSpPr>
        <p:spPr>
          <a:xfrm>
            <a:off x="2473824" y="6511479"/>
            <a:ext cx="3837588" cy="236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45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7200" dirty="0" err="1"/>
              <a:t>步驟三</a:t>
            </a:r>
            <a:r>
              <a:rPr sz="7200" dirty="0"/>
              <a:t> </a:t>
            </a:r>
            <a:r>
              <a:rPr sz="7200" dirty="0" smtClean="0"/>
              <a:t>/</a:t>
            </a:r>
            <a:endParaRPr lang="en-US" sz="7200" dirty="0" smtClean="0"/>
          </a:p>
          <a:p>
            <a:r>
              <a:rPr sz="7200" dirty="0" err="1" smtClean="0"/>
              <a:t>培養專業</a:t>
            </a:r>
            <a:endParaRPr sz="7200" dirty="0"/>
          </a:p>
        </p:txBody>
      </p:sp>
      <p:sp>
        <p:nvSpPr>
          <p:cNvPr id="177" name="選擇主修…"/>
          <p:cNvSpPr txBox="1"/>
          <p:nvPr/>
        </p:nvSpPr>
        <p:spPr>
          <a:xfrm>
            <a:off x="6830407" y="180066"/>
            <a:ext cx="7661448" cy="285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800" dirty="0" err="1" smtClean="0"/>
              <a:t>選擇主修</a:t>
            </a:r>
            <a:endParaRPr lang="en-US" sz="8800" dirty="0"/>
          </a:p>
          <a:p>
            <a:pPr algn="l">
              <a:defRPr sz="5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8800" dirty="0" err="1" smtClean="0"/>
              <a:t>累積實做經驗</a:t>
            </a:r>
            <a:endParaRPr sz="8800" dirty="0"/>
          </a:p>
        </p:txBody>
      </p:sp>
      <p:pic>
        <p:nvPicPr>
          <p:cNvPr id="178" name="IMG_5956.JPG" descr="IMG_59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1624" y="872243"/>
            <a:ext cx="3726611" cy="3726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G_5957.JPG" descr="IMG_595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53597" y="8323578"/>
            <a:ext cx="3726612" cy="4968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5958.JPG" descr="IMG_595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8084" y="3007903"/>
            <a:ext cx="6624736" cy="496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5960.JPG" descr="IMG_596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80663" y="8323178"/>
            <a:ext cx="3726611" cy="3726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5961.JPG" descr="IMG_596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26439" y="4804498"/>
            <a:ext cx="4226722" cy="317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5962.JPG" descr="IMG_5962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144390" y="8323578"/>
            <a:ext cx="3726557" cy="4968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48929" y="9437503"/>
            <a:ext cx="4009296" cy="3820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191</Words>
  <Application>Microsoft Office PowerPoint</Application>
  <PresentationFormat>自訂</PresentationFormat>
  <Paragraphs>113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Helvetica Light</vt:lpstr>
      <vt:lpstr>Helvetica Neue</vt:lpstr>
      <vt:lpstr>Helvetica Neue Light</vt:lpstr>
      <vt:lpstr>Helvetica Neue Medium</vt:lpstr>
      <vt:lpstr>Marker Felt</vt:lpstr>
      <vt:lpstr>Microsoft JhengHei</vt:lpstr>
      <vt:lpstr>Microsoft JhengHei</vt:lpstr>
      <vt:lpstr>Arial</vt:lpstr>
      <vt:lpstr>Arial Black</vt:lpstr>
      <vt:lpstr>White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Jerry Chen</dc:creator>
  <cp:lastModifiedBy>Charlie Shen</cp:lastModifiedBy>
  <cp:revision>22</cp:revision>
  <dcterms:modified xsi:type="dcterms:W3CDTF">2019-04-02T06:00:19Z</dcterms:modified>
</cp:coreProperties>
</file>